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F003A0-3D69-4051-9F98-4AE05E240D87}">
  <a:tblStyle styleId="{F9F003A0-3D69-4051-9F98-4AE05E240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3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35ea9ca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35ea9ca0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3342f1c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3342f1c6d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342f1c6d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342f1c6d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42f1c6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42f1c6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3342f1c6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3342f1c6d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c761c81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c761c81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7864fd7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7864fd7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7864fd7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7864fd7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42f1c6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42f1c6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3342f1c6d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3342f1c6d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3342f1c6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3342f1c6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.tsang/review-batch-normalization-inception-v2-bn-inception-the-2nd-to-surpass-human-level-18e2d0f5665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715275"/>
            <a:ext cx="85215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INTEL SCENE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IMAGE CLASSIFICATION</a:t>
            </a:r>
            <a:endParaRPr sz="470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</a:t>
            </a:r>
            <a:r>
              <a:rPr lang="en" sz="2400" dirty="0"/>
              <a:t>y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Purna Sai Pushkal Kalipindi</a:t>
            </a:r>
            <a:endParaRPr dirty="0"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493250" y="194350"/>
            <a:ext cx="650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CNN Model Evaluation</a:t>
            </a:r>
            <a:endParaRPr sz="3600"/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7" y="1049100"/>
            <a:ext cx="34861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9100"/>
            <a:ext cx="35718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01800"/>
            <a:ext cx="8839199" cy="101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127800" y="174800"/>
            <a:ext cx="87045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Dense Convolutional Network (DenseNet)</a:t>
            </a:r>
            <a:endParaRPr sz="3300"/>
          </a:p>
        </p:txBody>
      </p:sp>
      <p:sp>
        <p:nvSpPr>
          <p:cNvPr id="172" name="Google Shape;172;p35"/>
          <p:cNvSpPr txBox="1"/>
          <p:nvPr/>
        </p:nvSpPr>
        <p:spPr>
          <a:xfrm>
            <a:off x="0" y="881750"/>
            <a:ext cx="8973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Each layer obtains additional inputs from all the preceding layers and passes on its own feature-maps to all subsequent layers.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150" y="1913900"/>
            <a:ext cx="66675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127800" y="174800"/>
            <a:ext cx="87045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Concatenation in DenseNet</a:t>
            </a:r>
            <a:endParaRPr sz="3300"/>
          </a:p>
        </p:txBody>
      </p:sp>
      <p:sp>
        <p:nvSpPr>
          <p:cNvPr id="179" name="Google Shape;179;p36"/>
          <p:cNvSpPr txBox="1"/>
          <p:nvPr/>
        </p:nvSpPr>
        <p:spPr>
          <a:xfrm>
            <a:off x="0" y="881750"/>
            <a:ext cx="8973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Since each layer receives feature maps from all preceding layers, network can be thinner and compact, i.e. number of channels can be fewer</a:t>
            </a: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The growth rate </a:t>
            </a:r>
            <a:r>
              <a:rPr lang="en" sz="2000" i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is the additional number of channels for each layer.</a:t>
            </a:r>
            <a:endParaRPr sz="18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25" y="2432575"/>
            <a:ext cx="6459476" cy="15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265500" y="52290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 Implementation</a:t>
            </a:r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2"/>
          </p:nvPr>
        </p:nvSpPr>
        <p:spPr>
          <a:xfrm>
            <a:off x="4939500" y="522900"/>
            <a:ext cx="3837000" cy="38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</a:rPr>
              <a:t>For each composition layer, Pre-Activation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Batch Norm (BN)</a:t>
            </a:r>
            <a:r>
              <a:rPr lang="en">
                <a:solidFill>
                  <a:srgbClr val="FFFFFF"/>
                </a:solidFill>
              </a:rPr>
              <a:t> and ReLU, then 3×3 Conv are done with output feature maps of </a:t>
            </a:r>
            <a:r>
              <a:rPr lang="en" i="1">
                <a:solidFill>
                  <a:srgbClr val="FFFFFF"/>
                </a:solidFill>
              </a:rPr>
              <a:t>k</a:t>
            </a:r>
            <a:r>
              <a:rPr lang="en">
                <a:solidFill>
                  <a:srgbClr val="FFFFFF"/>
                </a:solidFill>
              </a:rPr>
              <a:t> channels.</a:t>
            </a:r>
            <a:endParaRPr>
              <a:solidFill>
                <a:srgbClr val="FFFFF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To reduce the model complexity and size, BN-ReLU-1×1 Conv is done before BN-ReLU-3×3 Conv.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 rotWithShape="1">
          <a:blip r:embed="rId4">
            <a:alphaModFix/>
          </a:blip>
          <a:srcRect l="10605" t="8172" r="13262" b="1419"/>
          <a:stretch/>
        </p:blipFill>
        <p:spPr>
          <a:xfrm>
            <a:off x="28950" y="2264875"/>
            <a:ext cx="4518300" cy="27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527825" y="453675"/>
            <a:ext cx="650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Optimizer</a:t>
            </a:r>
            <a:endParaRPr sz="3600"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8775"/>
            <a:ext cx="8839200" cy="223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527825" y="254850"/>
            <a:ext cx="650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DenseNet Model Evaluation</a:t>
            </a:r>
            <a:endParaRPr sz="3600"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5" y="944575"/>
            <a:ext cx="35528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00" y="944575"/>
            <a:ext cx="36099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9"/>
          <p:cNvPicPr preferRelativeResize="0"/>
          <p:nvPr/>
        </p:nvPicPr>
        <p:blipFill rotWithShape="1">
          <a:blip r:embed="rId5">
            <a:alphaModFix/>
          </a:blip>
          <a:srcRect r="11902"/>
          <a:stretch/>
        </p:blipFill>
        <p:spPr>
          <a:xfrm>
            <a:off x="43875" y="3423800"/>
            <a:ext cx="9056249" cy="13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>
            <a:spLocks noGrp="1"/>
          </p:cNvSpPr>
          <p:nvPr>
            <p:ph type="title" idx="4294967295"/>
          </p:nvPr>
        </p:nvSpPr>
        <p:spPr>
          <a:xfrm>
            <a:off x="288900" y="562075"/>
            <a:ext cx="85662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Results / Comparison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600"/>
          </a:p>
        </p:txBody>
      </p:sp>
      <p:graphicFrame>
        <p:nvGraphicFramePr>
          <p:cNvPr id="207" name="Google Shape;207;p40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{F9F003A0-3D69-4051-9F98-4AE05E240D87}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TEST_ACCURACY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TEST_LOSS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DenseNet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InceptionV3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Results</a:t>
            </a:r>
            <a:endParaRPr sz="3600"/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026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3586675" y="1871375"/>
            <a:ext cx="312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3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Contents</a:t>
            </a:r>
            <a:endParaRPr sz="3600"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00" y="1153600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Problem Statement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Dataset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Preprocessing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Base Model - CNN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Other Models Used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Results</a:t>
            </a:r>
            <a:endParaRPr sz="2700" b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b="1"/>
              <a:t>Demo</a:t>
            </a:r>
            <a:endParaRPr sz="27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2"/>
          </p:nvPr>
        </p:nvSpPr>
        <p:spPr>
          <a:xfrm>
            <a:off x="4939500" y="736975"/>
            <a:ext cx="4117500" cy="3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Kaggle competition: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Intel Scene Image Classification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Classify the given images into 6 categories</a:t>
            </a:r>
            <a:endParaRPr sz="24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Buildings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Mountain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Sea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Street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Forest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Glacier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265850"/>
            <a:ext cx="85206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Dataset</a:t>
            </a:r>
            <a:r>
              <a:rPr lang="en" sz="2000" b="1"/>
              <a:t> 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This Data contains around 25k images of size 150x150 distributed under 6 categories.</a:t>
            </a:r>
            <a:endParaRPr sz="21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{'buildings' -&gt; 0,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'forest' -&gt; 1,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'glacier' -&gt; 2,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'mountain' -&gt; 3,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'sea' -&gt; 4,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</a:rPr>
              <a:t>'street' -&gt; 5 }</a:t>
            </a:r>
            <a:endParaRPr sz="21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The Train, Test and Prediction data is separated in each zip files. There are around 14k images in Train, 3k in Test and 7k in Prediction.</a:t>
            </a:r>
            <a:endParaRPr sz="21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204100" cy="26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Sample</a:t>
            </a:r>
            <a:br>
              <a:rPr lang="en" sz="3600" b="1"/>
            </a:br>
            <a:r>
              <a:rPr lang="en" sz="3600" b="1"/>
              <a:t>Dataset</a:t>
            </a:r>
            <a:endParaRPr sz="3600" b="1"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525" y="265901"/>
            <a:ext cx="5130874" cy="46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373763" y="227425"/>
            <a:ext cx="40452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</a:rPr>
              <a:t>Data Augmentation</a:t>
            </a:r>
            <a:endParaRPr sz="5300" b="1">
              <a:solidFill>
                <a:schemeClr val="accent1"/>
              </a:solidFill>
            </a:endParaRPr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4939500" y="240125"/>
            <a:ext cx="3837000" cy="43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Used to generate more training data from the original data.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Most common techniques to generate new images:</a:t>
            </a:r>
            <a:endParaRPr sz="17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Flip image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Rotate at some degrees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Scale outward or inward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Crop randomly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Translate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1600"/>
              </a:spcAft>
              <a:buSzPts val="1500"/>
              <a:buChar char="●"/>
            </a:pPr>
            <a:r>
              <a:rPr lang="en" sz="1500"/>
              <a:t>Add Gaussian noises </a:t>
            </a:r>
            <a:endParaRPr sz="1500"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50" y="851125"/>
            <a:ext cx="2978426" cy="41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311700" y="3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Base Model - CNN</a:t>
            </a:r>
            <a:endParaRPr sz="3600"/>
          </a:p>
        </p:txBody>
      </p:sp>
      <p:sp>
        <p:nvSpPr>
          <p:cNvPr id="143" name="Google Shape;143;p31"/>
          <p:cNvSpPr txBox="1"/>
          <p:nvPr/>
        </p:nvSpPr>
        <p:spPr>
          <a:xfrm>
            <a:off x="311700" y="894475"/>
            <a:ext cx="82887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Using Keras framework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CNN receives 150x150 RGB channel images 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Has a sequence of 5 convolutional and MaxPool layers to interpret features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layer with a softmax activation for multi class classification</a:t>
            </a:r>
            <a:endParaRPr sz="20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30695"/>
          <a:stretch/>
        </p:blipFill>
        <p:spPr>
          <a:xfrm>
            <a:off x="1103300" y="2740300"/>
            <a:ext cx="6054376" cy="1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184550" y="153575"/>
            <a:ext cx="4045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50" name="Google Shape;150;p32"/>
          <p:cNvSpPr txBox="1"/>
          <p:nvPr/>
        </p:nvSpPr>
        <p:spPr>
          <a:xfrm>
            <a:off x="4872575" y="574900"/>
            <a:ext cx="3787800" cy="3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Sequential model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Conv2D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Activation Function- ReLU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Batch Normalization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Max Pooling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Flatten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Dense Layer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Dropout Regularization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38" y="922475"/>
            <a:ext cx="3773418" cy="39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527825" y="453675"/>
            <a:ext cx="55752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 Compilation </a:t>
            </a:r>
            <a:endParaRPr/>
          </a:p>
        </p:txBody>
      </p:sp>
      <p:sp>
        <p:nvSpPr>
          <p:cNvPr id="157" name="Google Shape;157;p33"/>
          <p:cNvSpPr txBox="1"/>
          <p:nvPr/>
        </p:nvSpPr>
        <p:spPr>
          <a:xfrm>
            <a:off x="337125" y="2731675"/>
            <a:ext cx="83766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Optimizer: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Root Mean Square Propagation”, it calculates the average of squares of the gradients and divides the gradient with this average. We use RMSProp in our model for optimization.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Loss: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Sparse Categorical cross entropy” loss is used for multi-label classification.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Metrics: “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metric, which calculates how often the prediction equals to labels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3">
            <a:alphaModFix/>
          </a:blip>
          <a:srcRect r="-13071"/>
          <a:stretch/>
        </p:blipFill>
        <p:spPr>
          <a:xfrm>
            <a:off x="411825" y="1129225"/>
            <a:ext cx="9426375" cy="1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On-screen Show (16:9)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Georgia</vt:lpstr>
      <vt:lpstr>Proxima Nova</vt:lpstr>
      <vt:lpstr>Arial</vt:lpstr>
      <vt:lpstr>Times New Roman</vt:lpstr>
      <vt:lpstr>Simple Light</vt:lpstr>
      <vt:lpstr>Spearmint</vt:lpstr>
      <vt:lpstr>INTEL SCENE IMAGE CLASSIFICATION</vt:lpstr>
      <vt:lpstr>Contents</vt:lpstr>
      <vt:lpstr>Problem Statement</vt:lpstr>
      <vt:lpstr>Dataset  This Data contains around 25k images of size 150x150 distributed under 6 categories. {'buildings' -&gt; 0, 'forest' -&gt; 1, 'glacier' -&gt; 2, 'mountain' -&gt; 3, 'sea' -&gt; 4, 'street' -&gt; 5 }  The Train, Test and Prediction data is separated in each zip files. There are around 14k images in Train, 3k in Test and 7k in Prediction. </vt:lpstr>
      <vt:lpstr>Sample Dataset</vt:lpstr>
      <vt:lpstr>Data Augmentation</vt:lpstr>
      <vt:lpstr>Base Model - CNN</vt:lpstr>
      <vt:lpstr>CNN</vt:lpstr>
      <vt:lpstr>CNN Model Compilation </vt:lpstr>
      <vt:lpstr>CNN Model Evaluation</vt:lpstr>
      <vt:lpstr>Dense Convolutional Network (DenseNet)</vt:lpstr>
      <vt:lpstr>Concatenation in DenseNet</vt:lpstr>
      <vt:lpstr>DenseNet Implementation</vt:lpstr>
      <vt:lpstr>Optimizer</vt:lpstr>
      <vt:lpstr>DenseNet Model Evaluation</vt:lpstr>
      <vt:lpstr>Results / Comparison </vt:lpstr>
      <vt:lpstr>Results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SCENE IMAGE CLASSIFICATION</dc:title>
  <cp:lastModifiedBy>Purna Sai Pushkal</cp:lastModifiedBy>
  <cp:revision>1</cp:revision>
  <dcterms:modified xsi:type="dcterms:W3CDTF">2021-06-23T04:09:07Z</dcterms:modified>
</cp:coreProperties>
</file>